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6"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35494ED-635F-4E54-9020-6BFC3E22C40E}" type="datetimeFigureOut">
              <a:rPr lang="en-US" smtClean="0"/>
              <a:pPr/>
              <a:t>5/4/2010</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B4FBF3E-F7CA-4769-A81F-1BD2C59D54C4}" type="slidenum">
              <a:rPr lang="en-AU" smtClean="0"/>
              <a:pPr/>
              <a:t>‹#›</a:t>
            </a:fld>
            <a:endParaRPr lang="en-AU"/>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5494ED-635F-4E54-9020-6BFC3E22C40E}" type="datetimeFigureOut">
              <a:rPr lang="en-US" smtClean="0"/>
              <a:pPr/>
              <a:t>5/4/2010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4FBF3E-F7CA-4769-A81F-1BD2C59D54C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5494ED-635F-4E54-9020-6BFC3E22C40E}" type="datetimeFigureOut">
              <a:rPr lang="en-US" smtClean="0"/>
              <a:pPr/>
              <a:t>5/4/2010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4FBF3E-F7CA-4769-A81F-1BD2C59D54C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5494ED-635F-4E54-9020-6BFC3E22C40E}" type="datetimeFigureOut">
              <a:rPr lang="en-US" smtClean="0"/>
              <a:pPr/>
              <a:t>5/4/2010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4FBF3E-F7CA-4769-A81F-1BD2C59D54C4}" type="slidenum">
              <a:rPr lang="en-AU" smtClean="0"/>
              <a:pPr/>
              <a:t>‹#›</a:t>
            </a:fld>
            <a:endParaRPr lang="en-AU"/>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5494ED-635F-4E54-9020-6BFC3E22C40E}" type="datetimeFigureOut">
              <a:rPr lang="en-US" smtClean="0"/>
              <a:pPr/>
              <a:t>5/4/2010</a:t>
            </a:fld>
            <a:endParaRPr lang="en-AU"/>
          </a:p>
        </p:txBody>
      </p:sp>
      <p:sp>
        <p:nvSpPr>
          <p:cNvPr id="5" name="Footer Placeholder 4"/>
          <p:cNvSpPr>
            <a:spLocks noGrp="1"/>
          </p:cNvSpPr>
          <p:nvPr>
            <p:ph type="ftr" sz="quarter" idx="11"/>
          </p:nvPr>
        </p:nvSpPr>
        <p:spPr>
          <a:xfrm>
            <a:off x="800100" y="6172200"/>
            <a:ext cx="4000500" cy="457200"/>
          </a:xfrm>
        </p:spPr>
        <p:txBody>
          <a:bodyPr/>
          <a:lstStyle/>
          <a:p>
            <a:endParaRPr lang="en-AU"/>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B4FBF3E-F7CA-4769-A81F-1BD2C59D54C4}"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5494ED-635F-4E54-9020-6BFC3E22C40E}" type="datetimeFigureOut">
              <a:rPr lang="en-US" smtClean="0"/>
              <a:pPr/>
              <a:t>5/4/2010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4FBF3E-F7CA-4769-A81F-1BD2C59D54C4}" type="slidenum">
              <a:rPr lang="en-AU" smtClean="0"/>
              <a:pPr/>
              <a:t>‹#›</a:t>
            </a:fld>
            <a:endParaRPr lang="en-AU"/>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35494ED-635F-4E54-9020-6BFC3E22C40E}" type="datetimeFigureOut">
              <a:rPr lang="en-US" smtClean="0"/>
              <a:pPr/>
              <a:t>5/4/2010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4FBF3E-F7CA-4769-A81F-1BD2C59D54C4}" type="slidenum">
              <a:rPr lang="en-AU" smtClean="0"/>
              <a:pPr/>
              <a:t>‹#›</a:t>
            </a:fld>
            <a:endParaRPr lang="en-AU"/>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5494ED-635F-4E54-9020-6BFC3E22C40E}" type="datetimeFigureOut">
              <a:rPr lang="en-US" smtClean="0"/>
              <a:pPr/>
              <a:t>5/4/2010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4FBF3E-F7CA-4769-A81F-1BD2C59D54C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94ED-635F-4E54-9020-6BFC3E22C40E}" type="datetimeFigureOut">
              <a:rPr lang="en-US" smtClean="0"/>
              <a:pPr/>
              <a:t>5/4/2010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4FBF3E-F7CA-4769-A81F-1BD2C59D54C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5494ED-635F-4E54-9020-6BFC3E22C40E}" type="datetimeFigureOut">
              <a:rPr lang="en-US" smtClean="0"/>
              <a:pPr/>
              <a:t>5/4/2010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4FBF3E-F7CA-4769-A81F-1BD2C59D54C4}" type="slidenum">
              <a:rPr lang="en-AU" smtClean="0"/>
              <a:pPr/>
              <a:t>‹#›</a:t>
            </a:fld>
            <a:endParaRPr lang="en-AU"/>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5494ED-635F-4E54-9020-6BFC3E22C40E}" type="datetimeFigureOut">
              <a:rPr lang="en-US" smtClean="0"/>
              <a:pPr/>
              <a:t>5/4/2010</a:t>
            </a:fld>
            <a:endParaRPr lang="en-AU"/>
          </a:p>
        </p:txBody>
      </p:sp>
      <p:sp>
        <p:nvSpPr>
          <p:cNvPr id="6" name="Footer Placeholder 5"/>
          <p:cNvSpPr>
            <a:spLocks noGrp="1"/>
          </p:cNvSpPr>
          <p:nvPr>
            <p:ph type="ftr" sz="quarter" idx="11"/>
          </p:nvPr>
        </p:nvSpPr>
        <p:spPr>
          <a:xfrm>
            <a:off x="914400" y="6172200"/>
            <a:ext cx="3886200" cy="457200"/>
          </a:xfrm>
        </p:spPr>
        <p:txBody>
          <a:bodyPr/>
          <a:lstStyle/>
          <a:p>
            <a:endParaRPr lang="en-AU"/>
          </a:p>
        </p:txBody>
      </p:sp>
      <p:sp>
        <p:nvSpPr>
          <p:cNvPr id="7" name="Slide Number Placeholder 6"/>
          <p:cNvSpPr>
            <a:spLocks noGrp="1"/>
          </p:cNvSpPr>
          <p:nvPr>
            <p:ph type="sldNum" sz="quarter" idx="12"/>
          </p:nvPr>
        </p:nvSpPr>
        <p:spPr>
          <a:xfrm>
            <a:off x="146304" y="6208776"/>
            <a:ext cx="457200" cy="457200"/>
          </a:xfrm>
        </p:spPr>
        <p:txBody>
          <a:bodyPr/>
          <a:lstStyle/>
          <a:p>
            <a:fld id="{2B4FBF3E-F7CA-4769-A81F-1BD2C59D54C4}" type="slidenum">
              <a:rPr lang="en-AU" smtClean="0"/>
              <a:pPr/>
              <a:t>‹#›</a:t>
            </a:fld>
            <a:endParaRPr lang="en-AU"/>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35494ED-635F-4E54-9020-6BFC3E22C40E}" type="datetimeFigureOut">
              <a:rPr lang="en-US" smtClean="0"/>
              <a:pPr/>
              <a:t>5/4/2010</a:t>
            </a:fld>
            <a:endParaRPr lang="en-AU"/>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AU"/>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B4FBF3E-F7CA-4769-A81F-1BD2C59D54C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4800" dirty="0" smtClean="0">
                <a:solidFill>
                  <a:schemeClr val="accent2">
                    <a:lumMod val="50000"/>
                  </a:schemeClr>
                </a:solidFill>
              </a:rPr>
              <a:t>Murringo Public School</a:t>
            </a:r>
            <a:r>
              <a:rPr lang="en-AU" dirty="0" smtClean="0"/>
              <a:t/>
            </a:r>
            <a:br>
              <a:rPr lang="en-AU" dirty="0" smtClean="0"/>
            </a:br>
            <a:r>
              <a:rPr lang="en-AU" sz="3100" dirty="0" smtClean="0"/>
              <a:t>Stephanie Alexander Kitchen Garden Program</a:t>
            </a:r>
            <a:endParaRPr lang="en-AU" sz="3100" dirty="0"/>
          </a:p>
        </p:txBody>
      </p:sp>
      <p:pic>
        <p:nvPicPr>
          <p:cNvPr id="4" name="Picture 3" descr="DSCF5638.JPG"/>
          <p:cNvPicPr>
            <a:picLocks noChangeAspect="1"/>
          </p:cNvPicPr>
          <p:nvPr/>
        </p:nvPicPr>
        <p:blipFill>
          <a:blip r:embed="rId2" cstate="print"/>
          <a:stretch>
            <a:fillRect/>
          </a:stretch>
        </p:blipFill>
        <p:spPr>
          <a:xfrm>
            <a:off x="2500298" y="3429000"/>
            <a:ext cx="3952871" cy="2964653"/>
          </a:xfrm>
          <a:prstGeom prst="roundRect">
            <a:avLst/>
          </a:prstGeom>
          <a:ln>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14290"/>
            <a:ext cx="7772400"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4000" noProof="0" dirty="0" smtClean="0">
                <a:solidFill>
                  <a:schemeClr val="accent1"/>
                </a:solidFill>
                <a:latin typeface="+mj-lt"/>
                <a:ea typeface="+mj-ea"/>
                <a:cs typeface="+mj-cs"/>
              </a:rPr>
              <a:t>Spreading The Word</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500034" y="857232"/>
            <a:ext cx="8358246" cy="162401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    </a:t>
            </a:r>
            <a:r>
              <a:rPr lang="en-AU" sz="2000" noProof="0" dirty="0" smtClean="0">
                <a:solidFill>
                  <a:schemeClr val="accent2">
                    <a:lumMod val="50000"/>
                  </a:schemeClr>
                </a:solidFill>
              </a:rPr>
              <a:t>This year we have been working with Wombat Public School to help them establish their own kitchen garden program. They came to visit and spent the day cooking and gardening with us.  They have since been accepted into Round Two of the National Program and we look forward to continuing to work with them</a:t>
            </a:r>
            <a:r>
              <a:rPr kumimoji="0" lang="en-AU" sz="2000" b="0" i="0" u="none" strike="noStrike" kern="1200" cap="none" spc="0" normalizeH="0" baseline="0" noProof="0" dirty="0" smtClean="0">
                <a:ln>
                  <a:noFill/>
                </a:ln>
                <a:solidFill>
                  <a:schemeClr val="accent2">
                    <a:lumMod val="50000"/>
                  </a:schemeClr>
                </a:solidFill>
                <a:effectLst/>
                <a:uLnTx/>
                <a:uFillTx/>
                <a:latin typeface="+mn-lt"/>
                <a:ea typeface="+mn-ea"/>
                <a:cs typeface="+mn-cs"/>
              </a:rPr>
              <a:t>.</a:t>
            </a:r>
            <a:endParaRPr kumimoji="0" lang="en-AU" sz="20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
        <p:nvSpPr>
          <p:cNvPr id="4" name="Content Placeholder 2"/>
          <p:cNvSpPr txBox="1">
            <a:spLocks/>
          </p:cNvSpPr>
          <p:nvPr/>
        </p:nvSpPr>
        <p:spPr>
          <a:xfrm>
            <a:off x="428596" y="5429264"/>
            <a:ext cx="8358246" cy="1214446"/>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    </a:t>
            </a:r>
            <a:r>
              <a:rPr lang="en-AU" sz="2000" noProof="0" dirty="0" smtClean="0">
                <a:solidFill>
                  <a:schemeClr val="accent2">
                    <a:lumMod val="50000"/>
                  </a:schemeClr>
                </a:solidFill>
              </a:rPr>
              <a:t>In 2010 Murringo Public School is running a Country Areas Program District Initiative to help other schools establish Kitchen Gardens.  We will be working closely with Talbingo Public School as they begin their kitchen garden journey</a:t>
            </a:r>
            <a:r>
              <a:rPr kumimoji="0" lang="en-AU" sz="2000" b="0" i="0" u="none" strike="noStrike" kern="1200" cap="none" spc="0" normalizeH="0" baseline="0" noProof="0" dirty="0" smtClean="0">
                <a:ln>
                  <a:noFill/>
                </a:ln>
                <a:solidFill>
                  <a:schemeClr val="accent2">
                    <a:lumMod val="50000"/>
                  </a:schemeClr>
                </a:solidFill>
                <a:effectLst/>
                <a:uLnTx/>
                <a:uFillTx/>
                <a:latin typeface="+mn-lt"/>
                <a:ea typeface="+mn-ea"/>
                <a:cs typeface="+mn-cs"/>
              </a:rPr>
              <a:t>.</a:t>
            </a:r>
            <a:endParaRPr kumimoji="0" lang="en-AU" sz="20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pic>
        <p:nvPicPr>
          <p:cNvPr id="5" name="Picture 4" descr="DSCF5889.JPG"/>
          <p:cNvPicPr>
            <a:picLocks noChangeAspect="1"/>
          </p:cNvPicPr>
          <p:nvPr/>
        </p:nvPicPr>
        <p:blipFill>
          <a:blip r:embed="rId2" cstate="print"/>
          <a:stretch>
            <a:fillRect/>
          </a:stretch>
        </p:blipFill>
        <p:spPr>
          <a:xfrm>
            <a:off x="214282" y="2714620"/>
            <a:ext cx="2857520" cy="2143140"/>
          </a:xfrm>
          <a:prstGeom prst="roundRect">
            <a:avLst/>
          </a:prstGeom>
          <a:ln>
            <a:solidFill>
              <a:schemeClr val="accent1"/>
            </a:solidFill>
          </a:ln>
        </p:spPr>
      </p:pic>
      <p:pic>
        <p:nvPicPr>
          <p:cNvPr id="6" name="Picture 5" descr="DSCF5889.JPG"/>
          <p:cNvPicPr>
            <a:picLocks noChangeAspect="1"/>
          </p:cNvPicPr>
          <p:nvPr/>
        </p:nvPicPr>
        <p:blipFill>
          <a:blip r:embed="rId3" cstate="print"/>
          <a:stretch>
            <a:fillRect/>
          </a:stretch>
        </p:blipFill>
        <p:spPr>
          <a:xfrm>
            <a:off x="6072198" y="2714620"/>
            <a:ext cx="2857519" cy="2143139"/>
          </a:xfrm>
          <a:prstGeom prst="roundRect">
            <a:avLst/>
          </a:prstGeom>
          <a:ln>
            <a:solidFill>
              <a:schemeClr val="accent1"/>
            </a:solidFill>
          </a:ln>
        </p:spPr>
      </p:pic>
      <p:pic>
        <p:nvPicPr>
          <p:cNvPr id="7" name="Picture 6" descr="DSCF5889.JPG"/>
          <p:cNvPicPr>
            <a:picLocks noChangeAspect="1"/>
          </p:cNvPicPr>
          <p:nvPr/>
        </p:nvPicPr>
        <p:blipFill>
          <a:blip r:embed="rId4" cstate="print"/>
          <a:stretch>
            <a:fillRect/>
          </a:stretch>
        </p:blipFill>
        <p:spPr>
          <a:xfrm>
            <a:off x="3143240" y="2714620"/>
            <a:ext cx="2857520" cy="2143140"/>
          </a:xfrm>
          <a:prstGeom prst="roundRect">
            <a:avLst/>
          </a:prstGeom>
          <a:ln>
            <a:solidFill>
              <a:schemeClr val="accent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14290"/>
            <a:ext cx="7772400"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4000" dirty="0" smtClean="0">
                <a:solidFill>
                  <a:schemeClr val="accent1"/>
                </a:solidFill>
                <a:latin typeface="+mj-lt"/>
                <a:ea typeface="+mj-ea"/>
                <a:cs typeface="+mj-cs"/>
              </a:rPr>
              <a:t>Farmers Markets &amp; Cherry Festival</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500034" y="857232"/>
            <a:ext cx="8358246" cy="178595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    </a:t>
            </a:r>
            <a:r>
              <a:rPr lang="en-AU" sz="2000" dirty="0" smtClean="0">
                <a:solidFill>
                  <a:schemeClr val="accent2">
                    <a:lumMod val="50000"/>
                  </a:schemeClr>
                </a:solidFill>
              </a:rPr>
              <a:t>Our school has developed quite a reputation with regard to this program.  We are eagerly awaited at the Farmers Markets, where the kids run a stall full of their own produce, food and preserves.  They calculate the money and serve the customers.  We also put a float in the National Cherry Festival parade in Young to promote the program.  Last year we even met Costa from the SBS Gardening Program</a:t>
            </a:r>
            <a:r>
              <a:rPr kumimoji="0" lang="en-AU" sz="2000" b="0" i="0" u="none" strike="noStrike" kern="1200" cap="none" spc="0" normalizeH="0" baseline="0" noProof="0" dirty="0" smtClean="0">
                <a:ln>
                  <a:noFill/>
                </a:ln>
                <a:solidFill>
                  <a:schemeClr val="accent2">
                    <a:lumMod val="50000"/>
                  </a:schemeClr>
                </a:solidFill>
                <a:effectLst/>
                <a:uLnTx/>
                <a:uFillTx/>
                <a:latin typeface="+mn-lt"/>
                <a:ea typeface="+mn-ea"/>
                <a:cs typeface="+mn-cs"/>
              </a:rPr>
              <a:t>.</a:t>
            </a:r>
            <a:endParaRPr kumimoji="0" lang="en-AU" sz="20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pic>
        <p:nvPicPr>
          <p:cNvPr id="4" name="Picture 3" descr="DSCF6731.JPG"/>
          <p:cNvPicPr>
            <a:picLocks noChangeAspect="1"/>
          </p:cNvPicPr>
          <p:nvPr/>
        </p:nvPicPr>
        <p:blipFill>
          <a:blip r:embed="rId2" cstate="print"/>
          <a:stretch>
            <a:fillRect/>
          </a:stretch>
        </p:blipFill>
        <p:spPr>
          <a:xfrm>
            <a:off x="571472" y="3000372"/>
            <a:ext cx="4286248" cy="3214686"/>
          </a:xfrm>
          <a:prstGeom prst="roundRect">
            <a:avLst/>
          </a:prstGeom>
          <a:ln>
            <a:solidFill>
              <a:schemeClr val="accent1"/>
            </a:solidFill>
          </a:ln>
        </p:spPr>
      </p:pic>
      <p:pic>
        <p:nvPicPr>
          <p:cNvPr id="5" name="Picture 4" descr="D1000222.JPG"/>
          <p:cNvPicPr>
            <a:picLocks noChangeAspect="1"/>
          </p:cNvPicPr>
          <p:nvPr/>
        </p:nvPicPr>
        <p:blipFill>
          <a:blip r:embed="rId3" cstate="print"/>
          <a:stretch>
            <a:fillRect/>
          </a:stretch>
        </p:blipFill>
        <p:spPr>
          <a:xfrm>
            <a:off x="5286380" y="2714620"/>
            <a:ext cx="2858113" cy="3810041"/>
          </a:xfrm>
          <a:prstGeom prst="roundRect">
            <a:avLst/>
          </a:prstGeom>
          <a:ln>
            <a:solidFill>
              <a:schemeClr val="accent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7772400" cy="774720"/>
          </a:xfrm>
        </p:spPr>
        <p:txBody>
          <a:bodyPr/>
          <a:lstStyle/>
          <a:p>
            <a:r>
              <a:rPr lang="en-AU" dirty="0" smtClean="0">
                <a:solidFill>
                  <a:schemeClr val="accent1"/>
                </a:solidFill>
              </a:rPr>
              <a:t>From Small Beginnings ...</a:t>
            </a:r>
            <a:endParaRPr lang="en-AU" dirty="0">
              <a:solidFill>
                <a:schemeClr val="accent1"/>
              </a:solidFill>
            </a:endParaRPr>
          </a:p>
        </p:txBody>
      </p:sp>
      <p:sp>
        <p:nvSpPr>
          <p:cNvPr id="3" name="Content Placeholder 2"/>
          <p:cNvSpPr>
            <a:spLocks noGrp="1"/>
          </p:cNvSpPr>
          <p:nvPr>
            <p:ph sz="quarter" idx="1"/>
          </p:nvPr>
        </p:nvSpPr>
        <p:spPr>
          <a:xfrm>
            <a:off x="642910" y="928670"/>
            <a:ext cx="8358246" cy="1624010"/>
          </a:xfrm>
        </p:spPr>
        <p:txBody>
          <a:bodyPr/>
          <a:lstStyle/>
          <a:p>
            <a:pPr>
              <a:buNone/>
            </a:pPr>
            <a:r>
              <a:rPr lang="en-AU" dirty="0" smtClean="0">
                <a:solidFill>
                  <a:schemeClr val="accent2">
                    <a:lumMod val="50000"/>
                  </a:schemeClr>
                </a:solidFill>
              </a:rPr>
              <a:t>    </a:t>
            </a:r>
            <a:r>
              <a:rPr lang="en-AU" sz="2000" dirty="0" smtClean="0">
                <a:solidFill>
                  <a:schemeClr val="accent2">
                    <a:lumMod val="50000"/>
                  </a:schemeClr>
                </a:solidFill>
              </a:rPr>
              <a:t>In June of 2008 the Murringo P&amp;C Association suggested that the school begin a kitchen garden program after watching a segment on Gardening Australia about the Stephanie Alexander Kitchen Garden Program.  The school agreed to the idea and work began straight away.  Kitchen and garden lessons began during July of that year.</a:t>
            </a:r>
            <a:endParaRPr lang="en-AU" sz="2000" dirty="0">
              <a:solidFill>
                <a:schemeClr val="accent2">
                  <a:lumMod val="50000"/>
                </a:schemeClr>
              </a:solidFill>
            </a:endParaRPr>
          </a:p>
        </p:txBody>
      </p:sp>
      <p:pic>
        <p:nvPicPr>
          <p:cNvPr id="4" name="Picture 3" descr="DSCF4517.JPG"/>
          <p:cNvPicPr>
            <a:picLocks noChangeAspect="1"/>
          </p:cNvPicPr>
          <p:nvPr/>
        </p:nvPicPr>
        <p:blipFill>
          <a:blip r:embed="rId2" cstate="print"/>
          <a:srcRect l="15625" t="7291" r="17968"/>
          <a:stretch>
            <a:fillRect/>
          </a:stretch>
        </p:blipFill>
        <p:spPr>
          <a:xfrm>
            <a:off x="3714744" y="2571744"/>
            <a:ext cx="1637461" cy="1714512"/>
          </a:xfrm>
          <a:prstGeom prst="roundRect">
            <a:avLst/>
          </a:prstGeom>
          <a:ln>
            <a:solidFill>
              <a:schemeClr val="accent1"/>
            </a:solidFill>
          </a:ln>
        </p:spPr>
      </p:pic>
      <p:pic>
        <p:nvPicPr>
          <p:cNvPr id="5" name="Picture 4" descr="DSCF4517.JPG"/>
          <p:cNvPicPr>
            <a:picLocks noChangeAspect="1"/>
          </p:cNvPicPr>
          <p:nvPr/>
        </p:nvPicPr>
        <p:blipFill>
          <a:blip r:embed="rId3" cstate="print"/>
          <a:stretch>
            <a:fillRect/>
          </a:stretch>
        </p:blipFill>
        <p:spPr>
          <a:xfrm>
            <a:off x="785786" y="2571744"/>
            <a:ext cx="2286017" cy="1714512"/>
          </a:xfrm>
          <a:prstGeom prst="roundRect">
            <a:avLst/>
          </a:prstGeom>
          <a:ln>
            <a:solidFill>
              <a:schemeClr val="accent1"/>
            </a:solidFill>
          </a:ln>
        </p:spPr>
      </p:pic>
      <p:pic>
        <p:nvPicPr>
          <p:cNvPr id="6" name="Picture 5" descr="DSCF4517.JPG"/>
          <p:cNvPicPr>
            <a:picLocks noChangeAspect="1"/>
          </p:cNvPicPr>
          <p:nvPr/>
        </p:nvPicPr>
        <p:blipFill>
          <a:blip r:embed="rId4" cstate="print"/>
          <a:stretch>
            <a:fillRect/>
          </a:stretch>
        </p:blipFill>
        <p:spPr>
          <a:xfrm>
            <a:off x="6072198" y="2571744"/>
            <a:ext cx="2286016" cy="1714512"/>
          </a:xfrm>
          <a:prstGeom prst="roundRect">
            <a:avLst/>
          </a:prstGeom>
          <a:ln>
            <a:solidFill>
              <a:schemeClr val="accent1"/>
            </a:solidFill>
          </a:ln>
        </p:spPr>
      </p:pic>
      <p:pic>
        <p:nvPicPr>
          <p:cNvPr id="7" name="Picture 6" descr="DSCF5984.JPG"/>
          <p:cNvPicPr>
            <a:picLocks noChangeAspect="1"/>
          </p:cNvPicPr>
          <p:nvPr/>
        </p:nvPicPr>
        <p:blipFill>
          <a:blip r:embed="rId5" cstate="print"/>
          <a:stretch>
            <a:fillRect/>
          </a:stretch>
        </p:blipFill>
        <p:spPr>
          <a:xfrm>
            <a:off x="1714480" y="4643446"/>
            <a:ext cx="2571768" cy="1928826"/>
          </a:xfrm>
          <a:prstGeom prst="roundRect">
            <a:avLst/>
          </a:prstGeom>
          <a:ln>
            <a:solidFill>
              <a:schemeClr val="accent1"/>
            </a:solidFill>
          </a:ln>
        </p:spPr>
      </p:pic>
      <p:pic>
        <p:nvPicPr>
          <p:cNvPr id="8" name="Picture 7" descr="DSCF5984.JPG"/>
          <p:cNvPicPr>
            <a:picLocks noChangeAspect="1"/>
          </p:cNvPicPr>
          <p:nvPr/>
        </p:nvPicPr>
        <p:blipFill>
          <a:blip r:embed="rId6" cstate="print"/>
          <a:stretch>
            <a:fillRect/>
          </a:stretch>
        </p:blipFill>
        <p:spPr>
          <a:xfrm>
            <a:off x="4786314" y="4643446"/>
            <a:ext cx="2571768" cy="1928826"/>
          </a:xfrm>
          <a:prstGeom prst="roundRect">
            <a:avLst/>
          </a:prstGeom>
          <a:ln>
            <a:solidFill>
              <a:schemeClr val="accent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14290"/>
            <a:ext cx="7772400"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4000" dirty="0" smtClean="0">
                <a:solidFill>
                  <a:schemeClr val="accent1"/>
                </a:solidFill>
                <a:latin typeface="+mj-lt"/>
                <a:ea typeface="+mj-ea"/>
                <a:cs typeface="+mj-cs"/>
              </a:rPr>
              <a:t>Stephanie Alexander Program</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642910" y="928670"/>
            <a:ext cx="8358246" cy="162401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    </a:t>
            </a:r>
            <a:r>
              <a:rPr lang="en-AU" sz="2000" dirty="0" smtClean="0">
                <a:solidFill>
                  <a:schemeClr val="accent2">
                    <a:lumMod val="50000"/>
                  </a:schemeClr>
                </a:solidFill>
              </a:rPr>
              <a:t>We were aware of the Stephanie Alexander Program but did not realise that it would be made a National Program until late in 2008.  We applied for the grant, bought the associated books, regularly checked the website and attended the first Annual Conference.  When we were approved as part of the program we also toured a number of schools in Victoria and have enjoyed working with Derek Ashby</a:t>
            </a:r>
            <a:r>
              <a:rPr kumimoji="0" lang="en-AU" sz="2000" b="0" i="0" u="none" strike="noStrike" kern="1200" cap="none" spc="0" normalizeH="0" baseline="0" noProof="0" dirty="0" smtClean="0">
                <a:ln>
                  <a:noFill/>
                </a:ln>
                <a:solidFill>
                  <a:schemeClr val="accent2">
                    <a:lumMod val="50000"/>
                  </a:schemeClr>
                </a:solidFill>
                <a:effectLst/>
                <a:uLnTx/>
                <a:uFillTx/>
                <a:latin typeface="+mn-lt"/>
                <a:ea typeface="+mn-ea"/>
                <a:cs typeface="+mn-cs"/>
              </a:rPr>
              <a:t>.</a:t>
            </a:r>
            <a:endParaRPr kumimoji="0" lang="en-AU" sz="20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pic>
        <p:nvPicPr>
          <p:cNvPr id="4" name="Picture 3" descr="IMG_0137.JPG"/>
          <p:cNvPicPr>
            <a:picLocks noChangeAspect="1"/>
          </p:cNvPicPr>
          <p:nvPr/>
        </p:nvPicPr>
        <p:blipFill>
          <a:blip r:embed="rId2" cstate="print"/>
          <a:stretch>
            <a:fillRect/>
          </a:stretch>
        </p:blipFill>
        <p:spPr>
          <a:xfrm>
            <a:off x="214282" y="3286124"/>
            <a:ext cx="2952770" cy="2214578"/>
          </a:xfrm>
          <a:prstGeom prst="roundRect">
            <a:avLst/>
          </a:prstGeom>
          <a:ln>
            <a:solidFill>
              <a:schemeClr val="accent1"/>
            </a:solidFill>
          </a:ln>
        </p:spPr>
      </p:pic>
      <p:pic>
        <p:nvPicPr>
          <p:cNvPr id="5" name="Picture 4" descr="IMG_0125.JPG"/>
          <p:cNvPicPr>
            <a:picLocks noChangeAspect="1"/>
          </p:cNvPicPr>
          <p:nvPr/>
        </p:nvPicPr>
        <p:blipFill>
          <a:blip r:embed="rId3" cstate="print"/>
          <a:stretch>
            <a:fillRect/>
          </a:stretch>
        </p:blipFill>
        <p:spPr>
          <a:xfrm>
            <a:off x="6000760" y="3286124"/>
            <a:ext cx="2952770" cy="2214578"/>
          </a:xfrm>
          <a:prstGeom prst="roundRect">
            <a:avLst/>
          </a:prstGeom>
          <a:ln>
            <a:solidFill>
              <a:schemeClr val="accent1"/>
            </a:solidFill>
          </a:ln>
        </p:spPr>
      </p:pic>
      <p:pic>
        <p:nvPicPr>
          <p:cNvPr id="6" name="Picture 5" descr="IMG_0774.JPG"/>
          <p:cNvPicPr>
            <a:picLocks noChangeAspect="1"/>
          </p:cNvPicPr>
          <p:nvPr/>
        </p:nvPicPr>
        <p:blipFill>
          <a:blip r:embed="rId4" cstate="print"/>
          <a:srcRect l="5468" r="28125"/>
          <a:stretch>
            <a:fillRect/>
          </a:stretch>
        </p:blipFill>
        <p:spPr>
          <a:xfrm>
            <a:off x="3286116" y="3000372"/>
            <a:ext cx="2571768" cy="2904565"/>
          </a:xfrm>
          <a:prstGeom prst="roundRect">
            <a:avLst/>
          </a:prstGeom>
          <a:ln>
            <a:solidFill>
              <a:schemeClr val="accent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14290"/>
            <a:ext cx="7772400"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4000" dirty="0" smtClean="0">
                <a:solidFill>
                  <a:schemeClr val="accent1"/>
                </a:solidFill>
                <a:latin typeface="+mj-lt"/>
                <a:ea typeface="+mj-ea"/>
                <a:cs typeface="+mj-cs"/>
              </a:rPr>
              <a:t>Kitchen Lessons</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571472" y="928670"/>
            <a:ext cx="8358246" cy="162401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    </a:t>
            </a:r>
            <a:r>
              <a:rPr lang="en-AU" sz="2000" noProof="0" dirty="0" smtClean="0">
                <a:solidFill>
                  <a:schemeClr val="accent2">
                    <a:lumMod val="50000"/>
                  </a:schemeClr>
                </a:solidFill>
              </a:rPr>
              <a:t>Our new kitchen is still being built and we have been improvising for over a year now.  It will be strange to have an actual kitchen to work in, rather than using the camp stoves, BBQ, electrical appliances and our one small oven! The kids love the kitchen lessons, working with the volunteers and sharing their delicious food</a:t>
            </a:r>
            <a:r>
              <a:rPr kumimoji="0" lang="en-AU" sz="2000" b="0" i="0" u="none" strike="noStrike" kern="1200" cap="none" spc="0" normalizeH="0" baseline="0" noProof="0" dirty="0" smtClean="0">
                <a:ln>
                  <a:noFill/>
                </a:ln>
                <a:solidFill>
                  <a:schemeClr val="accent2">
                    <a:lumMod val="50000"/>
                  </a:schemeClr>
                </a:solidFill>
                <a:effectLst/>
                <a:uLnTx/>
                <a:uFillTx/>
                <a:latin typeface="+mn-lt"/>
                <a:ea typeface="+mn-ea"/>
                <a:cs typeface="+mn-cs"/>
              </a:rPr>
              <a:t>.</a:t>
            </a:r>
            <a:endParaRPr kumimoji="0" lang="en-AU" sz="20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pic>
        <p:nvPicPr>
          <p:cNvPr id="4" name="Picture 3" descr="DSCF4595.JPG"/>
          <p:cNvPicPr>
            <a:picLocks noChangeAspect="1"/>
          </p:cNvPicPr>
          <p:nvPr/>
        </p:nvPicPr>
        <p:blipFill>
          <a:blip r:embed="rId2" cstate="print"/>
          <a:srcRect l="14844" r="5468"/>
          <a:stretch>
            <a:fillRect/>
          </a:stretch>
        </p:blipFill>
        <p:spPr>
          <a:xfrm>
            <a:off x="642910" y="4429132"/>
            <a:ext cx="2143140" cy="2017059"/>
          </a:xfrm>
          <a:prstGeom prst="roundRect">
            <a:avLst/>
          </a:prstGeom>
          <a:ln>
            <a:solidFill>
              <a:schemeClr val="accent1"/>
            </a:solidFill>
          </a:ln>
        </p:spPr>
      </p:pic>
      <p:pic>
        <p:nvPicPr>
          <p:cNvPr id="5" name="Picture 4" descr="DSCF4595.JPG"/>
          <p:cNvPicPr>
            <a:picLocks noChangeAspect="1"/>
          </p:cNvPicPr>
          <p:nvPr/>
        </p:nvPicPr>
        <p:blipFill>
          <a:blip r:embed="rId3" cstate="print"/>
          <a:stretch>
            <a:fillRect/>
          </a:stretch>
        </p:blipFill>
        <p:spPr>
          <a:xfrm>
            <a:off x="6072198" y="2428868"/>
            <a:ext cx="2500330" cy="1875248"/>
          </a:xfrm>
          <a:prstGeom prst="roundRect">
            <a:avLst/>
          </a:prstGeom>
          <a:ln>
            <a:solidFill>
              <a:schemeClr val="accent1"/>
            </a:solidFill>
          </a:ln>
        </p:spPr>
      </p:pic>
      <p:pic>
        <p:nvPicPr>
          <p:cNvPr id="6" name="Picture 5" descr="DSCF4595.JPG"/>
          <p:cNvPicPr>
            <a:picLocks noChangeAspect="1"/>
          </p:cNvPicPr>
          <p:nvPr/>
        </p:nvPicPr>
        <p:blipFill>
          <a:blip r:embed="rId4" cstate="print"/>
          <a:srcRect r="10000"/>
          <a:stretch>
            <a:fillRect/>
          </a:stretch>
        </p:blipFill>
        <p:spPr>
          <a:xfrm>
            <a:off x="6072198" y="4429132"/>
            <a:ext cx="2500330" cy="2083608"/>
          </a:xfrm>
          <a:prstGeom prst="roundRect">
            <a:avLst/>
          </a:prstGeom>
          <a:ln>
            <a:solidFill>
              <a:schemeClr val="accent1"/>
            </a:solidFill>
          </a:ln>
        </p:spPr>
      </p:pic>
      <p:pic>
        <p:nvPicPr>
          <p:cNvPr id="7" name="Picture 6" descr="DSCF4595.JPG"/>
          <p:cNvPicPr>
            <a:picLocks noChangeAspect="1"/>
          </p:cNvPicPr>
          <p:nvPr/>
        </p:nvPicPr>
        <p:blipFill>
          <a:blip r:embed="rId5" cstate="print"/>
          <a:srcRect l="13333"/>
          <a:stretch>
            <a:fillRect/>
          </a:stretch>
        </p:blipFill>
        <p:spPr>
          <a:xfrm>
            <a:off x="642910" y="2428868"/>
            <a:ext cx="2105040" cy="1821669"/>
          </a:xfrm>
          <a:prstGeom prst="roundRect">
            <a:avLst/>
          </a:prstGeom>
          <a:ln>
            <a:solidFill>
              <a:schemeClr val="accent1"/>
            </a:solidFill>
          </a:ln>
        </p:spPr>
      </p:pic>
      <p:pic>
        <p:nvPicPr>
          <p:cNvPr id="8" name="Picture 7" descr="DSCF4595.JPG"/>
          <p:cNvPicPr>
            <a:picLocks noChangeAspect="1"/>
          </p:cNvPicPr>
          <p:nvPr/>
        </p:nvPicPr>
        <p:blipFill>
          <a:blip r:embed="rId6" cstate="print"/>
          <a:stretch>
            <a:fillRect/>
          </a:stretch>
        </p:blipFill>
        <p:spPr>
          <a:xfrm>
            <a:off x="3000364" y="2571744"/>
            <a:ext cx="2857520" cy="3810028"/>
          </a:xfrm>
          <a:prstGeom prst="roundRect">
            <a:avLst/>
          </a:prstGeom>
          <a:ln>
            <a:solidFill>
              <a:schemeClr val="accent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F4595.JPG"/>
          <p:cNvPicPr>
            <a:picLocks noChangeAspect="1"/>
          </p:cNvPicPr>
          <p:nvPr/>
        </p:nvPicPr>
        <p:blipFill>
          <a:blip r:embed="rId2" cstate="print"/>
          <a:stretch>
            <a:fillRect/>
          </a:stretch>
        </p:blipFill>
        <p:spPr>
          <a:xfrm>
            <a:off x="214282" y="214290"/>
            <a:ext cx="3201481" cy="2143140"/>
          </a:xfrm>
          <a:prstGeom prst="roundRect">
            <a:avLst/>
          </a:prstGeom>
          <a:ln>
            <a:solidFill>
              <a:schemeClr val="accent1"/>
            </a:solidFill>
          </a:ln>
        </p:spPr>
      </p:pic>
      <p:pic>
        <p:nvPicPr>
          <p:cNvPr id="5" name="Picture 4" descr="DSCF4595.JPG"/>
          <p:cNvPicPr>
            <a:picLocks noChangeAspect="1"/>
          </p:cNvPicPr>
          <p:nvPr/>
        </p:nvPicPr>
        <p:blipFill>
          <a:blip r:embed="rId3" cstate="print"/>
          <a:stretch>
            <a:fillRect/>
          </a:stretch>
        </p:blipFill>
        <p:spPr>
          <a:xfrm>
            <a:off x="214282" y="4214818"/>
            <a:ext cx="3238523" cy="2428892"/>
          </a:xfrm>
          <a:prstGeom prst="roundRect">
            <a:avLst/>
          </a:prstGeom>
          <a:ln>
            <a:solidFill>
              <a:schemeClr val="accent1"/>
            </a:solidFill>
          </a:ln>
        </p:spPr>
      </p:pic>
      <p:pic>
        <p:nvPicPr>
          <p:cNvPr id="6" name="Picture 5" descr="DSCF4595.JPG"/>
          <p:cNvPicPr>
            <a:picLocks noChangeAspect="1"/>
          </p:cNvPicPr>
          <p:nvPr/>
        </p:nvPicPr>
        <p:blipFill>
          <a:blip r:embed="rId4" cstate="print"/>
          <a:stretch>
            <a:fillRect/>
          </a:stretch>
        </p:blipFill>
        <p:spPr>
          <a:xfrm>
            <a:off x="5857884" y="4286256"/>
            <a:ext cx="3143272" cy="2357454"/>
          </a:xfrm>
          <a:prstGeom prst="roundRect">
            <a:avLst/>
          </a:prstGeom>
          <a:ln>
            <a:solidFill>
              <a:schemeClr val="accent1"/>
            </a:solidFill>
          </a:ln>
        </p:spPr>
      </p:pic>
      <p:pic>
        <p:nvPicPr>
          <p:cNvPr id="7" name="Picture 6" descr="DSCF4595.JPG"/>
          <p:cNvPicPr>
            <a:picLocks noChangeAspect="1"/>
          </p:cNvPicPr>
          <p:nvPr/>
        </p:nvPicPr>
        <p:blipFill>
          <a:blip r:embed="rId5" cstate="print"/>
          <a:stretch>
            <a:fillRect/>
          </a:stretch>
        </p:blipFill>
        <p:spPr>
          <a:xfrm>
            <a:off x="6000760" y="214290"/>
            <a:ext cx="2928958" cy="2312835"/>
          </a:xfrm>
          <a:prstGeom prst="roundRect">
            <a:avLst/>
          </a:prstGeom>
          <a:ln>
            <a:solidFill>
              <a:schemeClr val="accent1"/>
            </a:solidFill>
          </a:ln>
        </p:spPr>
      </p:pic>
      <p:sp>
        <p:nvSpPr>
          <p:cNvPr id="9" name="Title 1"/>
          <p:cNvSpPr txBox="1">
            <a:spLocks/>
          </p:cNvSpPr>
          <p:nvPr/>
        </p:nvSpPr>
        <p:spPr>
          <a:xfrm>
            <a:off x="285720" y="2928934"/>
            <a:ext cx="2071702"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4000" b="0" i="0" u="none" strike="noStrike" kern="1200" cap="none" spc="0" normalizeH="0" baseline="0" noProof="0" dirty="0" smtClean="0">
                <a:ln>
                  <a:noFill/>
                </a:ln>
                <a:solidFill>
                  <a:schemeClr val="accent1"/>
                </a:solidFill>
                <a:effectLst/>
                <a:uLnTx/>
                <a:uFillTx/>
                <a:latin typeface="+mj-lt"/>
                <a:ea typeface="+mj-ea"/>
                <a:cs typeface="+mj-cs"/>
              </a:rPr>
              <a:t>Our New</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0" name="Title 1"/>
          <p:cNvSpPr txBox="1">
            <a:spLocks/>
          </p:cNvSpPr>
          <p:nvPr/>
        </p:nvSpPr>
        <p:spPr>
          <a:xfrm>
            <a:off x="6500826" y="2928934"/>
            <a:ext cx="2071702"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4000" dirty="0" smtClean="0">
                <a:solidFill>
                  <a:schemeClr val="accent1"/>
                </a:solidFill>
                <a:latin typeface="+mj-lt"/>
                <a:ea typeface="+mj-ea"/>
                <a:cs typeface="+mj-cs"/>
              </a:rPr>
              <a:t>Kitchen</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4" name="Picture 3" descr="DSCF4595.JPG"/>
          <p:cNvPicPr>
            <a:picLocks noChangeAspect="1"/>
          </p:cNvPicPr>
          <p:nvPr/>
        </p:nvPicPr>
        <p:blipFill>
          <a:blip r:embed="rId6" cstate="print"/>
          <a:stretch>
            <a:fillRect/>
          </a:stretch>
        </p:blipFill>
        <p:spPr>
          <a:xfrm>
            <a:off x="2619361" y="1928802"/>
            <a:ext cx="3810027" cy="2857520"/>
          </a:xfrm>
          <a:prstGeom prst="roundRect">
            <a:avLst/>
          </a:prstGeom>
          <a:ln>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14290"/>
            <a:ext cx="7772400"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4000" dirty="0" smtClean="0">
                <a:solidFill>
                  <a:schemeClr val="accent1"/>
                </a:solidFill>
                <a:latin typeface="+mj-lt"/>
                <a:ea typeface="+mj-ea"/>
                <a:cs typeface="+mj-cs"/>
              </a:rPr>
              <a:t>Garden Lessons</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571472" y="928670"/>
            <a:ext cx="8358246" cy="2071702"/>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    </a:t>
            </a:r>
            <a:r>
              <a:rPr lang="en-AU" sz="2000" dirty="0" smtClean="0">
                <a:solidFill>
                  <a:schemeClr val="accent2">
                    <a:lumMod val="50000"/>
                  </a:schemeClr>
                </a:solidFill>
              </a:rPr>
              <a:t>Our garden is continually expanding and has changed a lot since we first began. Most of the material that we have built the gardens with has been donated from paddocks and as such has a truly rustic and country feel. The children love to get their hands dirty and are learning from the expertise that our community has to share</a:t>
            </a:r>
            <a:r>
              <a:rPr kumimoji="0" lang="en-AU" sz="2000" b="0" i="0" u="none" strike="noStrike" kern="1200" cap="none" spc="0" normalizeH="0" baseline="0" noProof="0" dirty="0" smtClean="0">
                <a:ln>
                  <a:noFill/>
                </a:ln>
                <a:solidFill>
                  <a:schemeClr val="accent2">
                    <a:lumMod val="50000"/>
                  </a:schemeClr>
                </a:solidFill>
                <a:effectLst/>
                <a:uLnTx/>
                <a:uFillTx/>
                <a:latin typeface="+mn-lt"/>
                <a:ea typeface="+mn-ea"/>
                <a:cs typeface="+mn-cs"/>
              </a:rPr>
              <a:t>.  Each student</a:t>
            </a:r>
            <a:r>
              <a:rPr kumimoji="0" lang="en-AU" sz="2000" b="0" i="0" u="none" strike="noStrike" kern="1200" cap="none" spc="0" normalizeH="0" noProof="0" dirty="0" smtClean="0">
                <a:ln>
                  <a:noFill/>
                </a:ln>
                <a:solidFill>
                  <a:schemeClr val="accent2">
                    <a:lumMod val="50000"/>
                  </a:schemeClr>
                </a:solidFill>
                <a:effectLst/>
                <a:uLnTx/>
                <a:uFillTx/>
                <a:latin typeface="+mn-lt"/>
                <a:ea typeface="+mn-ea"/>
                <a:cs typeface="+mn-cs"/>
              </a:rPr>
              <a:t> has their own garden bed which they care for during lessons and during recess and lunch if they choose.</a:t>
            </a:r>
            <a:endParaRPr kumimoji="0" lang="en-AU" sz="20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pic>
        <p:nvPicPr>
          <p:cNvPr id="4" name="Picture 3" descr="DSCF5090.JPG"/>
          <p:cNvPicPr>
            <a:picLocks noChangeAspect="1"/>
          </p:cNvPicPr>
          <p:nvPr/>
        </p:nvPicPr>
        <p:blipFill>
          <a:blip r:embed="rId2" cstate="print"/>
          <a:stretch>
            <a:fillRect/>
          </a:stretch>
        </p:blipFill>
        <p:spPr>
          <a:xfrm>
            <a:off x="4786314" y="3500438"/>
            <a:ext cx="2000265" cy="2667020"/>
          </a:xfrm>
          <a:prstGeom prst="roundRect">
            <a:avLst/>
          </a:prstGeom>
          <a:ln>
            <a:solidFill>
              <a:schemeClr val="accent1"/>
            </a:solidFill>
          </a:ln>
        </p:spPr>
      </p:pic>
      <p:pic>
        <p:nvPicPr>
          <p:cNvPr id="5" name="Picture 4" descr="DSCF5090.JPG"/>
          <p:cNvPicPr>
            <a:picLocks noChangeAspect="1"/>
          </p:cNvPicPr>
          <p:nvPr/>
        </p:nvPicPr>
        <p:blipFill>
          <a:blip r:embed="rId3" cstate="print"/>
          <a:stretch>
            <a:fillRect/>
          </a:stretch>
        </p:blipFill>
        <p:spPr>
          <a:xfrm>
            <a:off x="2500298" y="3500438"/>
            <a:ext cx="2000246" cy="2666994"/>
          </a:xfrm>
          <a:prstGeom prst="roundRect">
            <a:avLst/>
          </a:prstGeom>
          <a:ln>
            <a:solidFill>
              <a:schemeClr val="accent1"/>
            </a:solidFill>
          </a:ln>
        </p:spPr>
      </p:pic>
      <p:pic>
        <p:nvPicPr>
          <p:cNvPr id="6" name="Picture 5" descr="DSCF5090.JPG"/>
          <p:cNvPicPr>
            <a:picLocks noChangeAspect="1"/>
          </p:cNvPicPr>
          <p:nvPr/>
        </p:nvPicPr>
        <p:blipFill>
          <a:blip r:embed="rId4" cstate="print"/>
          <a:stretch>
            <a:fillRect/>
          </a:stretch>
        </p:blipFill>
        <p:spPr>
          <a:xfrm>
            <a:off x="6929454" y="3429000"/>
            <a:ext cx="2035983" cy="2714644"/>
          </a:xfrm>
          <a:prstGeom prst="roundRect">
            <a:avLst/>
          </a:prstGeom>
          <a:ln>
            <a:solidFill>
              <a:schemeClr val="accent1"/>
            </a:solidFill>
          </a:ln>
        </p:spPr>
      </p:pic>
      <p:pic>
        <p:nvPicPr>
          <p:cNvPr id="7" name="Picture 6" descr="DSCF5090.JPG"/>
          <p:cNvPicPr>
            <a:picLocks noChangeAspect="1"/>
          </p:cNvPicPr>
          <p:nvPr/>
        </p:nvPicPr>
        <p:blipFill>
          <a:blip r:embed="rId5" cstate="print"/>
          <a:stretch>
            <a:fillRect/>
          </a:stretch>
        </p:blipFill>
        <p:spPr>
          <a:xfrm>
            <a:off x="214282" y="3429000"/>
            <a:ext cx="2035983" cy="2714643"/>
          </a:xfrm>
          <a:prstGeom prst="roundRect">
            <a:avLst/>
          </a:prstGeom>
          <a:ln>
            <a:solidFill>
              <a:schemeClr val="accent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14290"/>
            <a:ext cx="7772400"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4000" b="0" i="0" u="none" strike="noStrike" kern="1200" cap="none" spc="0" normalizeH="0" baseline="0" noProof="0" dirty="0" smtClean="0">
                <a:ln>
                  <a:noFill/>
                </a:ln>
                <a:solidFill>
                  <a:schemeClr val="accent1"/>
                </a:solidFill>
                <a:effectLst/>
                <a:uLnTx/>
                <a:uFillTx/>
                <a:latin typeface="+mj-lt"/>
                <a:ea typeface="+mj-ea"/>
                <a:cs typeface="+mj-cs"/>
              </a:rPr>
              <a:t>Around</a:t>
            </a:r>
            <a:r>
              <a:rPr kumimoji="0" lang="en-AU" sz="4000" b="0" i="0" u="none" strike="noStrike" kern="1200" cap="none" spc="0" normalizeH="0" noProof="0" dirty="0" smtClean="0">
                <a:ln>
                  <a:noFill/>
                </a:ln>
                <a:solidFill>
                  <a:schemeClr val="accent1"/>
                </a:solidFill>
                <a:effectLst/>
                <a:uLnTx/>
                <a:uFillTx/>
                <a:latin typeface="+mj-lt"/>
                <a:ea typeface="+mj-ea"/>
                <a:cs typeface="+mj-cs"/>
              </a:rPr>
              <a:t> Our Garden</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4" name="Picture 3" descr="DSCF5090.JPG"/>
          <p:cNvPicPr>
            <a:picLocks noChangeAspect="1"/>
          </p:cNvPicPr>
          <p:nvPr/>
        </p:nvPicPr>
        <p:blipFill>
          <a:blip r:embed="rId2" cstate="print"/>
          <a:srcRect l="10526" r="12281"/>
          <a:stretch>
            <a:fillRect/>
          </a:stretch>
        </p:blipFill>
        <p:spPr>
          <a:xfrm>
            <a:off x="357158" y="1000108"/>
            <a:ext cx="2794020" cy="2714644"/>
          </a:xfrm>
          <a:prstGeom prst="roundRect">
            <a:avLst/>
          </a:prstGeom>
          <a:ln>
            <a:solidFill>
              <a:schemeClr val="accent1"/>
            </a:solidFill>
          </a:ln>
        </p:spPr>
      </p:pic>
      <p:pic>
        <p:nvPicPr>
          <p:cNvPr id="5" name="Picture 4" descr="DSCF5090.JPG"/>
          <p:cNvPicPr>
            <a:picLocks noChangeAspect="1"/>
          </p:cNvPicPr>
          <p:nvPr/>
        </p:nvPicPr>
        <p:blipFill>
          <a:blip r:embed="rId3" cstate="print"/>
          <a:stretch>
            <a:fillRect/>
          </a:stretch>
        </p:blipFill>
        <p:spPr>
          <a:xfrm>
            <a:off x="5429256" y="214290"/>
            <a:ext cx="3494510" cy="2620882"/>
          </a:xfrm>
          <a:prstGeom prst="roundRect">
            <a:avLst/>
          </a:prstGeom>
          <a:ln>
            <a:solidFill>
              <a:schemeClr val="accent1"/>
            </a:solidFill>
          </a:ln>
        </p:spPr>
      </p:pic>
      <p:pic>
        <p:nvPicPr>
          <p:cNvPr id="6" name="Picture 5" descr="DSCF5090.JPG"/>
          <p:cNvPicPr>
            <a:picLocks noChangeAspect="1"/>
          </p:cNvPicPr>
          <p:nvPr/>
        </p:nvPicPr>
        <p:blipFill>
          <a:blip r:embed="rId4" cstate="print"/>
          <a:stretch>
            <a:fillRect/>
          </a:stretch>
        </p:blipFill>
        <p:spPr>
          <a:xfrm>
            <a:off x="357158" y="3857628"/>
            <a:ext cx="3571900" cy="2678925"/>
          </a:xfrm>
          <a:prstGeom prst="roundRect">
            <a:avLst/>
          </a:prstGeom>
          <a:ln>
            <a:solidFill>
              <a:schemeClr val="accent1"/>
            </a:solidFill>
          </a:ln>
        </p:spPr>
      </p:pic>
      <p:pic>
        <p:nvPicPr>
          <p:cNvPr id="7" name="Picture 6" descr="DSCF5090.JPG"/>
          <p:cNvPicPr>
            <a:picLocks noChangeAspect="1"/>
          </p:cNvPicPr>
          <p:nvPr/>
        </p:nvPicPr>
        <p:blipFill>
          <a:blip r:embed="rId5" cstate="print"/>
          <a:stretch>
            <a:fillRect/>
          </a:stretch>
        </p:blipFill>
        <p:spPr>
          <a:xfrm>
            <a:off x="3214678" y="2000240"/>
            <a:ext cx="3143272" cy="2357454"/>
          </a:xfrm>
          <a:prstGeom prst="roundRect">
            <a:avLst/>
          </a:prstGeom>
          <a:ln>
            <a:solidFill>
              <a:schemeClr val="accent1"/>
            </a:solidFill>
          </a:ln>
        </p:spPr>
      </p:pic>
      <p:pic>
        <p:nvPicPr>
          <p:cNvPr id="3" name="Picture 2" descr="DSCF5090.JPG"/>
          <p:cNvPicPr>
            <a:picLocks noChangeAspect="1"/>
          </p:cNvPicPr>
          <p:nvPr/>
        </p:nvPicPr>
        <p:blipFill>
          <a:blip r:embed="rId6" cstate="print"/>
          <a:stretch>
            <a:fillRect/>
          </a:stretch>
        </p:blipFill>
        <p:spPr>
          <a:xfrm>
            <a:off x="4937127" y="3929066"/>
            <a:ext cx="3956873" cy="2648814"/>
          </a:xfrm>
          <a:prstGeom prst="roundRect">
            <a:avLst/>
          </a:prstGeom>
          <a:ln>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14290"/>
            <a:ext cx="7772400"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4000" noProof="0" dirty="0" smtClean="0">
                <a:solidFill>
                  <a:schemeClr val="accent1"/>
                </a:solidFill>
                <a:latin typeface="+mj-lt"/>
                <a:ea typeface="+mj-ea"/>
                <a:cs typeface="+mj-cs"/>
              </a:rPr>
              <a:t>New Additions</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500034" y="857232"/>
            <a:ext cx="8358246" cy="162401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    </a:t>
            </a:r>
            <a:r>
              <a:rPr lang="en-AU" sz="2000" noProof="0" dirty="0" smtClean="0">
                <a:solidFill>
                  <a:schemeClr val="accent2">
                    <a:lumMod val="50000"/>
                  </a:schemeClr>
                </a:solidFill>
              </a:rPr>
              <a:t>Since becoming a member of the National Program, we have expanded the garden, employed a builder to work on our kitchen/dining room, built a portable </a:t>
            </a:r>
            <a:r>
              <a:rPr lang="en-AU" sz="2000" noProof="0" dirty="0" err="1" smtClean="0">
                <a:solidFill>
                  <a:schemeClr val="accent2">
                    <a:lumMod val="50000"/>
                  </a:schemeClr>
                </a:solidFill>
              </a:rPr>
              <a:t>chookhouse</a:t>
            </a:r>
            <a:r>
              <a:rPr lang="en-AU" sz="2000" noProof="0" dirty="0" smtClean="0">
                <a:solidFill>
                  <a:schemeClr val="accent2">
                    <a:lumMod val="50000"/>
                  </a:schemeClr>
                </a:solidFill>
              </a:rPr>
              <a:t> and welcomed our brood, built fences, made scarecrows, established more garden beds, compost bays and murals.  We have had a very busy but exciting year</a:t>
            </a:r>
            <a:r>
              <a:rPr kumimoji="0" lang="en-AU" sz="2000" b="0" i="0" u="none" strike="noStrike" kern="1200" cap="none" spc="0" normalizeH="0" baseline="0" noProof="0" dirty="0" smtClean="0">
                <a:ln>
                  <a:noFill/>
                </a:ln>
                <a:solidFill>
                  <a:schemeClr val="accent2">
                    <a:lumMod val="50000"/>
                  </a:schemeClr>
                </a:solidFill>
                <a:effectLst/>
                <a:uLnTx/>
                <a:uFillTx/>
                <a:latin typeface="+mn-lt"/>
                <a:ea typeface="+mn-ea"/>
                <a:cs typeface="+mn-cs"/>
              </a:rPr>
              <a:t>.</a:t>
            </a:r>
            <a:endParaRPr kumimoji="0" lang="en-AU" sz="20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pic>
        <p:nvPicPr>
          <p:cNvPr id="4" name="Picture 3" descr="DSCF5558.JPG"/>
          <p:cNvPicPr>
            <a:picLocks noChangeAspect="1"/>
          </p:cNvPicPr>
          <p:nvPr/>
        </p:nvPicPr>
        <p:blipFill>
          <a:blip r:embed="rId2" cstate="print"/>
          <a:stretch>
            <a:fillRect/>
          </a:stretch>
        </p:blipFill>
        <p:spPr>
          <a:xfrm>
            <a:off x="6072198" y="2357430"/>
            <a:ext cx="2714612" cy="2035959"/>
          </a:xfrm>
          <a:prstGeom prst="roundRect">
            <a:avLst/>
          </a:prstGeom>
          <a:ln>
            <a:solidFill>
              <a:schemeClr val="accent1"/>
            </a:solidFill>
          </a:ln>
        </p:spPr>
      </p:pic>
      <p:pic>
        <p:nvPicPr>
          <p:cNvPr id="5" name="Picture 4" descr="DSCF5558.JPG"/>
          <p:cNvPicPr>
            <a:picLocks noChangeAspect="1"/>
          </p:cNvPicPr>
          <p:nvPr/>
        </p:nvPicPr>
        <p:blipFill>
          <a:blip r:embed="rId3" cstate="print"/>
          <a:stretch>
            <a:fillRect/>
          </a:stretch>
        </p:blipFill>
        <p:spPr>
          <a:xfrm>
            <a:off x="6072198" y="4572008"/>
            <a:ext cx="2714612" cy="2035959"/>
          </a:xfrm>
          <a:prstGeom prst="roundRect">
            <a:avLst/>
          </a:prstGeom>
          <a:ln>
            <a:solidFill>
              <a:schemeClr val="accent1"/>
            </a:solidFill>
          </a:ln>
        </p:spPr>
      </p:pic>
      <p:pic>
        <p:nvPicPr>
          <p:cNvPr id="6" name="Picture 5" descr="DSCF5558.JPG"/>
          <p:cNvPicPr>
            <a:picLocks noChangeAspect="1"/>
          </p:cNvPicPr>
          <p:nvPr/>
        </p:nvPicPr>
        <p:blipFill>
          <a:blip r:embed="rId4" cstate="print"/>
          <a:stretch>
            <a:fillRect/>
          </a:stretch>
        </p:blipFill>
        <p:spPr>
          <a:xfrm>
            <a:off x="357158" y="4572008"/>
            <a:ext cx="2714612" cy="2035959"/>
          </a:xfrm>
          <a:prstGeom prst="roundRect">
            <a:avLst/>
          </a:prstGeom>
          <a:ln>
            <a:solidFill>
              <a:schemeClr val="accent1"/>
            </a:solidFill>
          </a:ln>
        </p:spPr>
      </p:pic>
      <p:pic>
        <p:nvPicPr>
          <p:cNvPr id="7" name="Picture 6" descr="DSCF5558.JPG"/>
          <p:cNvPicPr>
            <a:picLocks noChangeAspect="1"/>
          </p:cNvPicPr>
          <p:nvPr/>
        </p:nvPicPr>
        <p:blipFill>
          <a:blip r:embed="rId5" cstate="print"/>
          <a:stretch>
            <a:fillRect/>
          </a:stretch>
        </p:blipFill>
        <p:spPr>
          <a:xfrm>
            <a:off x="357158" y="2428868"/>
            <a:ext cx="2714612" cy="2035959"/>
          </a:xfrm>
          <a:prstGeom prst="roundRect">
            <a:avLst/>
          </a:prstGeom>
          <a:ln>
            <a:solidFill>
              <a:schemeClr val="accent1"/>
            </a:solidFill>
          </a:ln>
        </p:spPr>
      </p:pic>
      <p:pic>
        <p:nvPicPr>
          <p:cNvPr id="8" name="Picture 7" descr="DSCF5558.JPG"/>
          <p:cNvPicPr>
            <a:picLocks noChangeAspect="1"/>
          </p:cNvPicPr>
          <p:nvPr/>
        </p:nvPicPr>
        <p:blipFill>
          <a:blip r:embed="rId6" cstate="print"/>
          <a:stretch>
            <a:fillRect/>
          </a:stretch>
        </p:blipFill>
        <p:spPr>
          <a:xfrm>
            <a:off x="3214678" y="3429000"/>
            <a:ext cx="2714612" cy="2035959"/>
          </a:xfrm>
          <a:prstGeom prst="roundRect">
            <a:avLst/>
          </a:prstGeom>
          <a:ln>
            <a:solidFill>
              <a:schemeClr val="accent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00034" y="857232"/>
            <a:ext cx="8358246" cy="162401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    </a:t>
            </a:r>
            <a:r>
              <a:rPr lang="en-AU" sz="2000" dirty="0" smtClean="0">
                <a:solidFill>
                  <a:schemeClr val="accent2">
                    <a:lumMod val="50000"/>
                  </a:schemeClr>
                </a:solidFill>
              </a:rPr>
              <a:t>Our kitchen garden program has been supported wholeheartedly by our community.  They volunteer on Fridays, donate produce and other goods and turn up to working bees.  They appreciate what the program is doing for their children and enjoy sharing their wisdom and expertise</a:t>
            </a:r>
            <a:r>
              <a:rPr kumimoji="0" lang="en-AU" sz="2000" b="0" i="0" u="none" strike="noStrike" kern="1200" cap="none" spc="0" normalizeH="0" baseline="0" noProof="0" dirty="0" smtClean="0">
                <a:ln>
                  <a:noFill/>
                </a:ln>
                <a:solidFill>
                  <a:schemeClr val="accent2">
                    <a:lumMod val="50000"/>
                  </a:schemeClr>
                </a:solidFill>
                <a:effectLst/>
                <a:uLnTx/>
                <a:uFillTx/>
                <a:latin typeface="+mn-lt"/>
                <a:ea typeface="+mn-ea"/>
                <a:cs typeface="+mn-cs"/>
              </a:rPr>
              <a:t>.</a:t>
            </a:r>
            <a:endParaRPr kumimoji="0" lang="en-AU" sz="20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
        <p:nvSpPr>
          <p:cNvPr id="3" name="Title 1"/>
          <p:cNvSpPr txBox="1">
            <a:spLocks/>
          </p:cNvSpPr>
          <p:nvPr/>
        </p:nvSpPr>
        <p:spPr>
          <a:xfrm>
            <a:off x="857224" y="214290"/>
            <a:ext cx="7772400" cy="7747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4000" dirty="0" smtClean="0">
                <a:solidFill>
                  <a:schemeClr val="accent1"/>
                </a:solidFill>
                <a:latin typeface="+mj-lt"/>
                <a:ea typeface="+mj-ea"/>
                <a:cs typeface="+mj-cs"/>
              </a:rPr>
              <a:t>Community Support</a:t>
            </a:r>
            <a:endParaRPr kumimoji="0" lang="en-AU" sz="40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4" name="Picture 3" descr="DSCF5972.JPG"/>
          <p:cNvPicPr>
            <a:picLocks noChangeAspect="1"/>
          </p:cNvPicPr>
          <p:nvPr/>
        </p:nvPicPr>
        <p:blipFill>
          <a:blip r:embed="rId2" cstate="print"/>
          <a:stretch>
            <a:fillRect/>
          </a:stretch>
        </p:blipFill>
        <p:spPr>
          <a:xfrm>
            <a:off x="3357554" y="2928934"/>
            <a:ext cx="2411033" cy="3214710"/>
          </a:xfrm>
          <a:prstGeom prst="roundRect">
            <a:avLst/>
          </a:prstGeom>
          <a:ln>
            <a:solidFill>
              <a:schemeClr val="accent1"/>
            </a:solidFill>
          </a:ln>
        </p:spPr>
      </p:pic>
      <p:pic>
        <p:nvPicPr>
          <p:cNvPr id="5" name="Picture 4" descr="DSCF6602.JPG"/>
          <p:cNvPicPr>
            <a:picLocks noChangeAspect="1"/>
          </p:cNvPicPr>
          <p:nvPr/>
        </p:nvPicPr>
        <p:blipFill>
          <a:blip r:embed="rId3" cstate="print"/>
          <a:stretch>
            <a:fillRect/>
          </a:stretch>
        </p:blipFill>
        <p:spPr>
          <a:xfrm>
            <a:off x="357126" y="2928934"/>
            <a:ext cx="2857520" cy="2143140"/>
          </a:xfrm>
          <a:prstGeom prst="roundRect">
            <a:avLst/>
          </a:prstGeom>
          <a:ln>
            <a:solidFill>
              <a:schemeClr val="accent1"/>
            </a:solidFill>
          </a:ln>
        </p:spPr>
      </p:pic>
      <p:pic>
        <p:nvPicPr>
          <p:cNvPr id="6" name="Picture 5" descr="DSCF6602.JPG"/>
          <p:cNvPicPr>
            <a:picLocks noChangeAspect="1"/>
          </p:cNvPicPr>
          <p:nvPr/>
        </p:nvPicPr>
        <p:blipFill>
          <a:blip r:embed="rId4" cstate="print"/>
          <a:stretch>
            <a:fillRect/>
          </a:stretch>
        </p:blipFill>
        <p:spPr>
          <a:xfrm>
            <a:off x="5929322" y="2928934"/>
            <a:ext cx="2952771" cy="2214578"/>
          </a:xfrm>
          <a:prstGeom prst="roundRect">
            <a:avLst/>
          </a:prstGeom>
          <a:ln>
            <a:solidFill>
              <a:schemeClr val="accent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E9E5DC"/>
      </a:lt2>
      <a:accent1>
        <a:srgbClr val="FF0000"/>
      </a:accent1>
      <a:accent2>
        <a:srgbClr val="389E1C"/>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598</Words>
  <Application>Microsoft Office PowerPoint</Application>
  <PresentationFormat>On-screen Show (4:3)</PresentationFormat>
  <Paragraphs>21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Equity</vt:lpstr>
      <vt:lpstr>Murringo Public School Stephanie Alexander Kitchen Garden Program</vt:lpstr>
      <vt:lpstr>From Small Beginnings ...</vt:lpstr>
      <vt:lpstr>Slide 3</vt:lpstr>
      <vt:lpstr>Slide 4</vt:lpstr>
      <vt:lpstr>Slide 5</vt:lpstr>
      <vt:lpstr>Slide 6</vt:lpstr>
      <vt:lpstr>Slide 7</vt:lpstr>
      <vt:lpstr>Slide 8</vt:lpstr>
      <vt:lpstr>Slide 9</vt:lpstr>
      <vt:lpstr>Slide 10</vt:lpstr>
      <vt:lpstr>Slide 11</vt:lpstr>
    </vt:vector>
  </TitlesOfParts>
  <Company>DET NSW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Murringo Public School Stephanie Alexander Kitchen Garden Program</dc:title>
  <dc:creator>Kae Neville</dc:creator>
  <cp:lastModifiedBy>kae.neville</cp:lastModifiedBy>
  <cp:revision>18</cp:revision>
  <dcterms:created xsi:type="dcterms:W3CDTF">2010-04-21T13:15:50Z</dcterms:created>
  <dcterms:modified xsi:type="dcterms:W3CDTF">2010-05-04T06:12:06Z</dcterms:modified>
</cp:coreProperties>
</file>